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7" r:id="rId4"/>
    <p:sldId id="268" r:id="rId5"/>
    <p:sldId id="269" r:id="rId6"/>
    <p:sldId id="258" r:id="rId7"/>
    <p:sldId id="270" r:id="rId8"/>
    <p:sldId id="271" r:id="rId9"/>
    <p:sldId id="259" r:id="rId10"/>
    <p:sldId id="272" r:id="rId11"/>
    <p:sldId id="273" r:id="rId12"/>
    <p:sldId id="274" r:id="rId13"/>
    <p:sldId id="264" r:id="rId14"/>
    <p:sldId id="263" r:id="rId15"/>
    <p:sldId id="262" r:id="rId16"/>
    <p:sldId id="261" r:id="rId17"/>
    <p:sldId id="275" r:id="rId18"/>
    <p:sldId id="266" r:id="rId19"/>
    <p:sldId id="276" r:id="rId20"/>
    <p:sldId id="265" r:id="rId21"/>
    <p:sldId id="260" r:id="rId22"/>
    <p:sldId id="277" r:id="rId23"/>
    <p:sldId id="278" r:id="rId24"/>
    <p:sldId id="279" r:id="rId2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49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BB5CDD-BC53-436E-8239-0AD1366F2B79}" type="datetimeFigureOut">
              <a:rPr lang="en-US" smtClean="0"/>
              <a:pPr/>
              <a:t>3/2/2014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467A3-36AB-4703-992D-9D8A977A34C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BB5CDD-BC53-436E-8239-0AD1366F2B79}" type="datetimeFigureOut">
              <a:rPr lang="en-US" smtClean="0"/>
              <a:pPr/>
              <a:t>3/2/2014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467A3-36AB-4703-992D-9D8A977A34C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BB5CDD-BC53-436E-8239-0AD1366F2B79}" type="datetimeFigureOut">
              <a:rPr lang="en-US" smtClean="0"/>
              <a:pPr/>
              <a:t>3/2/2014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467A3-36AB-4703-992D-9D8A977A34C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BB5CDD-BC53-436E-8239-0AD1366F2B79}" type="datetimeFigureOut">
              <a:rPr lang="en-US" smtClean="0"/>
              <a:pPr/>
              <a:t>3/2/2014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467A3-36AB-4703-992D-9D8A977A34C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BB5CDD-BC53-436E-8239-0AD1366F2B79}" type="datetimeFigureOut">
              <a:rPr lang="en-US" smtClean="0"/>
              <a:pPr/>
              <a:t>3/2/2014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467A3-36AB-4703-992D-9D8A977A34C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BB5CDD-BC53-436E-8239-0AD1366F2B79}" type="datetimeFigureOut">
              <a:rPr lang="en-US" smtClean="0"/>
              <a:pPr/>
              <a:t>3/2/2014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467A3-36AB-4703-992D-9D8A977A34C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BB5CDD-BC53-436E-8239-0AD1366F2B79}" type="datetimeFigureOut">
              <a:rPr lang="en-US" smtClean="0"/>
              <a:pPr/>
              <a:t>3/2/2014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467A3-36AB-4703-992D-9D8A977A34C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BB5CDD-BC53-436E-8239-0AD1366F2B79}" type="datetimeFigureOut">
              <a:rPr lang="en-US" smtClean="0"/>
              <a:pPr/>
              <a:t>3/2/2014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467A3-36AB-4703-992D-9D8A977A34C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BB5CDD-BC53-436E-8239-0AD1366F2B79}" type="datetimeFigureOut">
              <a:rPr lang="en-US" smtClean="0"/>
              <a:pPr/>
              <a:t>3/2/2014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467A3-36AB-4703-992D-9D8A977A34C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BB5CDD-BC53-436E-8239-0AD1366F2B79}" type="datetimeFigureOut">
              <a:rPr lang="en-US" smtClean="0"/>
              <a:pPr/>
              <a:t>3/2/2014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467A3-36AB-4703-992D-9D8A977A34C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BB5CDD-BC53-436E-8239-0AD1366F2B79}" type="datetimeFigureOut">
              <a:rPr lang="en-US" smtClean="0"/>
              <a:pPr/>
              <a:t>3/2/2014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467A3-36AB-4703-992D-9D8A977A34C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BB5CDD-BC53-436E-8239-0AD1366F2B79}" type="datetimeFigureOut">
              <a:rPr lang="en-US" smtClean="0"/>
              <a:pPr/>
              <a:t>3/2/2014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C467A3-36AB-4703-992D-9D8A977A34C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hr-HR" b="1" dirty="0" smtClean="0"/>
              <a:t>6. CILJEVI, POLITIKE I INSTRUMENTI MAKROEKONOMIJE</a:t>
            </a:r>
            <a:endParaRPr lang="en-US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15816" y="3717032"/>
            <a:ext cx="3162300" cy="203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hr-HR" dirty="0" smtClean="0"/>
              <a:t>Porezni sustav treba biti uređen prema načelu ekvivalencije ili prema načelu porezne snage</a:t>
            </a:r>
          </a:p>
          <a:p>
            <a:r>
              <a:rPr lang="hr-HR" dirty="0" smtClean="0"/>
              <a:t>Subjekti jednake porezne snage trebaju plaćati isti porez, a subjekti različite porezne snage plaćaju različiti porez</a:t>
            </a:r>
          </a:p>
          <a:p>
            <a:r>
              <a:rPr lang="hr-HR" dirty="0" smtClean="0"/>
              <a:t>Porezi se dijele na direktne i indirektne</a:t>
            </a:r>
          </a:p>
          <a:p>
            <a:r>
              <a:rPr lang="hr-HR" dirty="0" smtClean="0"/>
              <a:t>Direktni (neposredni) porezi su oni koji se vežu uz određenog pojedinca ili tvrtku, uzimajući u obzir posebne okolnosti u kojima se nalazi (porez na dohodak, porez na dobit)</a:t>
            </a:r>
            <a:endParaRPr 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r-HR" dirty="0" smtClean="0"/>
              <a:t>Indirektni (posredni) porezi ne vode računa o osobnim okolnostima onoga tko plaća porez, nego zadiru samo u transkaciju na koju se porez obračunava (npr. carina, PDV, trošarina i sl)</a:t>
            </a:r>
            <a:endParaRPr 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hr-HR" dirty="0" smtClean="0"/>
              <a:t>Cilj je poreznu naplatu izvršiti efikasno, te izbjegavati prevaljivanje poreza (unaprijed, unatrag i bočno) i poreznu evaziju (izbjegavanje plaćanja poreza)</a:t>
            </a:r>
          </a:p>
          <a:p>
            <a:r>
              <a:rPr lang="hr-HR" dirty="0" smtClean="0"/>
              <a:t>Ramseyevo porezno pravilo-dovodi do učinkovitog ubiranja poreza kroz oporezivanje cjenovno neelastičnih proizvoda i usluga, no ostavlja pitanje moralne ispravnosti takvog sustava</a:t>
            </a:r>
          </a:p>
          <a:p>
            <a:r>
              <a:rPr lang="hr-HR" dirty="0" smtClean="0"/>
              <a:t>Sustav treba pornaći optimalnu visinu poreza s ciljem maksimiziranja poreznih prihoda prema Lafferovoj krivulji</a:t>
            </a:r>
            <a:endParaRPr lang="en-US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r-HR" b="1" dirty="0" smtClean="0"/>
              <a:t>6.4. Monetarna politika i njeni instrumenti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r-HR" dirty="0" smtClean="0"/>
              <a:t>Monetarna politika je skup mjera kojima središnja banka regulira ponudu novca i kontrolira bankarski i financijski sustav</a:t>
            </a:r>
          </a:p>
          <a:p>
            <a:r>
              <a:rPr lang="hr-HR" dirty="0" smtClean="0"/>
              <a:t>Tri su osnovna instrumenta makroekonomske politike:</a:t>
            </a:r>
          </a:p>
          <a:p>
            <a:pPr lvl="1"/>
            <a:r>
              <a:rPr lang="hr-HR" dirty="0" smtClean="0"/>
              <a:t>Stopa obavezne rezerve likvidnosti</a:t>
            </a:r>
          </a:p>
          <a:p>
            <a:pPr lvl="1"/>
            <a:r>
              <a:rPr lang="hr-HR" dirty="0" smtClean="0"/>
              <a:t>Diskontna ili eskontna stopa</a:t>
            </a:r>
          </a:p>
          <a:p>
            <a:pPr lvl="1"/>
            <a:r>
              <a:rPr lang="hr-HR" dirty="0" smtClean="0"/>
              <a:t>Operacije na otvorenom tržištu</a:t>
            </a:r>
            <a:endParaRPr lang="en-US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b="1" dirty="0" smtClean="0"/>
              <a:t>6.5. Hrvatska narodna banka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hr-HR" dirty="0" smtClean="0"/>
              <a:t>Središnja banka Republike Hrvatske</a:t>
            </a:r>
          </a:p>
          <a:p>
            <a:r>
              <a:rPr lang="hr-HR" dirty="0" smtClean="0"/>
              <a:t>Kuna, službeno sredstvo plaćanja u RH od 30.05.1994. godine</a:t>
            </a:r>
          </a:p>
          <a:p>
            <a:r>
              <a:rPr lang="hr-HR" dirty="0" smtClean="0"/>
              <a:t>Ključni ciljevi HNB-a:</a:t>
            </a:r>
          </a:p>
          <a:p>
            <a:pPr lvl="1"/>
            <a:r>
              <a:rPr lang="hr-HR" dirty="0" smtClean="0"/>
              <a:t>Održavanje stabilnosti cijena</a:t>
            </a:r>
          </a:p>
          <a:p>
            <a:pPr lvl="1"/>
            <a:r>
              <a:rPr lang="hr-HR" dirty="0" smtClean="0"/>
              <a:t>Podupiranje gospodarske politike RH</a:t>
            </a:r>
          </a:p>
          <a:p>
            <a:pPr lvl="1"/>
            <a:r>
              <a:rPr lang="hr-HR" dirty="0" smtClean="0"/>
              <a:t>Upravljanje međunarodnim pričuvama</a:t>
            </a:r>
          </a:p>
          <a:p>
            <a:pPr lvl="1"/>
            <a:r>
              <a:rPr lang="hr-HR" dirty="0" smtClean="0"/>
              <a:t>Izdavanje novčanica i kovanog novca</a:t>
            </a:r>
          </a:p>
          <a:p>
            <a:pPr lvl="1"/>
            <a:r>
              <a:rPr lang="hr-HR" dirty="0" smtClean="0"/>
              <a:t>Nadzor, osnivanje, poslovanje, te ukidanje banaka</a:t>
            </a:r>
          </a:p>
          <a:p>
            <a:pPr lvl="1"/>
            <a:r>
              <a:rPr lang="hr-HR" dirty="0" smtClean="0"/>
              <a:t>Reguliranje, nadzor i unapređenje platnog sustava</a:t>
            </a:r>
          </a:p>
          <a:p>
            <a:pPr lvl="1"/>
            <a:r>
              <a:rPr lang="hr-HR" dirty="0" smtClean="0"/>
              <a:t>Obavljanje zakonom određenih poslovaa za RH</a:t>
            </a:r>
          </a:p>
          <a:p>
            <a:pPr>
              <a:buNone/>
            </a:pPr>
            <a:r>
              <a:rPr lang="hr-HR" dirty="0" smtClean="0"/>
              <a:t>	</a:t>
            </a:r>
            <a:endParaRPr lang="en-US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b="1" dirty="0" smtClean="0"/>
              <a:t>6.6. Politika dohotka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r-HR" dirty="0" smtClean="0"/>
              <a:t>Politika dohotka je skup mjera države kojima se nastoji ublažiti inflacija preko utjecaja troškova rada</a:t>
            </a:r>
          </a:p>
          <a:p>
            <a:r>
              <a:rPr lang="hr-HR" dirty="0" smtClean="0"/>
              <a:t>Politika dohotka koristi se samo u vrijeme visoke inflacije i to kada monetarna i fisklana politika nisu dovoljne ili postanu preskupe</a:t>
            </a:r>
            <a:endParaRPr lang="en-US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b="1" dirty="0" smtClean="0"/>
              <a:t>6.7. Vanjskotrgovinska politika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r-HR" dirty="0" smtClean="0"/>
              <a:t>Vanjskotrgovinska politika sastoji se od mjera koje su usmjerene na poticanje ili na ograničavanje uvoza i izvoza roba i usluga (carine, kvote,embargo i sl.)</a:t>
            </a:r>
          </a:p>
          <a:p>
            <a:r>
              <a:rPr lang="hr-HR" dirty="0" smtClean="0"/>
              <a:t>Međunarodna razmjena neke zemlje je važna jer potiče specijalizaciju, rast produktivnosti, rast životnog standarda i ekonomski rast</a:t>
            </a:r>
            <a:endParaRPr lang="en-US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r-HR" dirty="0" smtClean="0"/>
              <a:t>Protekcionistička politika predstavlja zaštitu domaće industrije od inozemne konkurencije uvoznim carinama ili kvotama</a:t>
            </a:r>
          </a:p>
          <a:p>
            <a:r>
              <a:rPr lang="hr-HR" dirty="0" smtClean="0"/>
              <a:t>Carina je porez koji se plaća ns uvoz ili izvoz nekog dobra i predstavlja zapreku slobodnoj trgovini</a:t>
            </a:r>
          </a:p>
          <a:p>
            <a:r>
              <a:rPr lang="hr-HR" dirty="0" smtClean="0"/>
              <a:t>Kvota ili kontigent predstavlja ograničenje količine ili vrijednosti uvoza ili izvoza</a:t>
            </a:r>
            <a:endParaRPr lang="hr-HR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b="1" dirty="0" smtClean="0"/>
              <a:t>6.8. Politika deviznog tečaja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r-HR" dirty="0" smtClean="0"/>
              <a:t>Devizno tržište je tržište na kojem se kupuju i prodaju  različite valute i na kojem se određuje cijena valuta</a:t>
            </a:r>
          </a:p>
          <a:p>
            <a:r>
              <a:rPr lang="hr-HR" dirty="0" smtClean="0"/>
              <a:t>Politika deviznog tečaja obuhvaća mjere kojima središnja banka nadzire devizno tržište i devizne tečajeve</a:t>
            </a:r>
          </a:p>
          <a:p>
            <a:r>
              <a:rPr lang="hr-HR" dirty="0" smtClean="0"/>
              <a:t>Tečajni sustav je načina koji je uređeno devizno tržište </a:t>
            </a:r>
            <a:endParaRPr lang="en-US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217443"/>
          </a:xfrm>
        </p:spPr>
        <p:txBody>
          <a:bodyPr>
            <a:normAutofit fontScale="92500" lnSpcReduction="10000"/>
          </a:bodyPr>
          <a:lstStyle/>
          <a:p>
            <a:r>
              <a:rPr lang="hr-HR" dirty="0" smtClean="0"/>
              <a:t>Tečajni sustavi </a:t>
            </a:r>
            <a:r>
              <a:rPr lang="hr-HR" dirty="0" smtClean="0"/>
              <a:t>mogu biti:</a:t>
            </a:r>
          </a:p>
          <a:p>
            <a:pPr marL="514350" indent="-514350">
              <a:buFont typeface="+mj-lt"/>
              <a:buAutoNum type="arabicPeriod"/>
            </a:pPr>
            <a:r>
              <a:rPr lang="hr-HR" dirty="0" smtClean="0"/>
              <a:t>Fiksni, u kojima se fiksira odnos vrijednosti imeđu domaće i strane valute</a:t>
            </a:r>
          </a:p>
          <a:p>
            <a:pPr marL="514350" indent="-514350">
              <a:buFont typeface="+mj-lt"/>
              <a:buAutoNum type="arabicPeriod"/>
            </a:pPr>
            <a:r>
              <a:rPr lang="hr-HR" dirty="0" smtClean="0"/>
              <a:t>Slobodni, fluktuirajući ili plivajući, u kojem se devini tečaj formira slobodno pod utjecajem ponude i potražnje i nema intervencije središnje banke</a:t>
            </a:r>
          </a:p>
          <a:p>
            <a:pPr marL="514350" indent="-514350">
              <a:buFont typeface="+mj-lt"/>
              <a:buAutoNum type="arabicPeriod"/>
            </a:pPr>
            <a:r>
              <a:rPr lang="hr-HR" dirty="0" smtClean="0"/>
              <a:t>Mješoviti sustav s fluktuirajućim tečajem ili upravljano plivajući  je sustav u kojem povremeno intervenira središnja banka na deviznom tržištu</a:t>
            </a:r>
            <a:endParaRPr lang="hr-HR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r-HR" b="1" dirty="0" smtClean="0"/>
              <a:t>6.1. Makroekonomski ciljevi i politike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hr-HR" dirty="0" smtClean="0"/>
              <a:t>Makroekonomija je grana ekonomije koja se bavi izučavanjem ukupnog ponašanja svih ekonomskih subjekata neke nacionalne ekonomije</a:t>
            </a:r>
          </a:p>
          <a:p>
            <a:r>
              <a:rPr lang="hr-HR" dirty="0" smtClean="0"/>
              <a:t>Ključna područja proučavanja makroekonomije: </a:t>
            </a:r>
          </a:p>
          <a:p>
            <a:r>
              <a:rPr lang="hr-HR" dirty="0" smtClean="0"/>
              <a:t>Proizvodnja i zaposlenost; stabilnost cijena; ekonomski rast; održivi ekonomski odnosi s inozemstvom</a:t>
            </a:r>
          </a:p>
          <a:p>
            <a:endParaRPr lang="hr-HR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r-HR" b="1" dirty="0" smtClean="0"/>
              <a:t>6.9. Ekspanzivne i restriktivne mjere ekonomskih politika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hr-HR" dirty="0" smtClean="0"/>
              <a:t>Ekspanzivne makroekonomske mjere koriste se u trenucima kada gospodarstvu treba pomoći da se izvuče iz krize, u uvjetima padajućeg BDP-a i potrošnje</a:t>
            </a:r>
          </a:p>
          <a:p>
            <a:r>
              <a:rPr lang="hr-HR" dirty="0" smtClean="0"/>
              <a:t>Tada se ekspanzivnim mjerama želi potaknuti potrošnja, investicije</a:t>
            </a:r>
          </a:p>
          <a:p>
            <a:r>
              <a:rPr lang="hr-HR" dirty="0" smtClean="0"/>
              <a:t>Restriktivne mjere poduzimaju se u uvjetima kada svi sektori u ekonomiji sve više troše, a proizvodnaj ne prati taj rast potrošnje, pa zemlji prijeti inflacija</a:t>
            </a:r>
            <a:endParaRPr lang="en-US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b="1" dirty="0" smtClean="0"/>
              <a:t>6.10. Poslovni ciklusi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r-HR" dirty="0" smtClean="0"/>
              <a:t>Poslovni ciklus je uzastopno, naizmjenično pojavljivanje razdoblja rasta ili ekspanzije i razdoblja recesije ili pada ekonomske aktivnosti</a:t>
            </a:r>
          </a:p>
          <a:p>
            <a:r>
              <a:rPr lang="hr-HR" dirty="0" smtClean="0"/>
              <a:t>Točke zaokreta prestavljaju vrh cikllusa (najviša razina ekonomske aktivnosti) i dno ciklusa (najniža razina ekonmske aktivnosti)</a:t>
            </a:r>
            <a:endParaRPr lang="en-US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b="1" dirty="0" smtClean="0"/>
              <a:t>6.10. Poslovni ciklusi</a:t>
            </a:r>
            <a:endParaRPr lang="hr-H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1074" y="1714488"/>
            <a:ext cx="7367876" cy="4000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hr-HR" dirty="0" smtClean="0"/>
              <a:t>Recesija je razdoblje u kojem relani BDP pada najmanje dva uzastopna tromjesečja</a:t>
            </a:r>
          </a:p>
          <a:p>
            <a:r>
              <a:rPr lang="hr-HR" dirty="0" smtClean="0"/>
              <a:t>U recesiji potrošači smanjuju potrošnju, zalihe rastu, smanjuje se investiranje, proizvodnja</a:t>
            </a:r>
          </a:p>
          <a:p>
            <a:endParaRPr lang="hr-HR" dirty="0" smtClean="0"/>
          </a:p>
          <a:p>
            <a:r>
              <a:rPr lang="hr-HR" dirty="0" smtClean="0"/>
              <a:t>Ekspanzija je faza kojoj prethodi oporavak ekonomije U ekspaniziji raste potrošnja kućanstava, rastep otražnja za kreditima, rastu investicije, dolazi do povećanja proizvodnje i zaposlenosti</a:t>
            </a:r>
            <a:endParaRPr lang="hr-HR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r-HR" smtClean="0"/>
              <a:t>Suvremene teorije uzroka poslovnih ciklusa:</a:t>
            </a:r>
          </a:p>
          <a:p>
            <a:pPr>
              <a:buNone/>
            </a:pPr>
            <a:endParaRPr lang="hr-HR" dirty="0" smtClean="0"/>
          </a:p>
          <a:p>
            <a:r>
              <a:rPr lang="hr-HR" dirty="0" smtClean="0"/>
              <a:t>Monetarna teorija </a:t>
            </a:r>
          </a:p>
          <a:p>
            <a:r>
              <a:rPr lang="hr-HR" dirty="0" smtClean="0"/>
              <a:t>Teorija realnih poslovnih ciklusa </a:t>
            </a:r>
          </a:p>
          <a:p>
            <a:r>
              <a:rPr lang="hr-HR" dirty="0" smtClean="0"/>
              <a:t>Teorija ponude</a:t>
            </a:r>
          </a:p>
          <a:p>
            <a:r>
              <a:rPr lang="hr-HR" dirty="0" smtClean="0"/>
              <a:t>Teorija racionalnih očekivanja</a:t>
            </a:r>
          </a:p>
          <a:p>
            <a:r>
              <a:rPr lang="hr-HR" dirty="0" smtClean="0"/>
              <a:t>Politička teorija</a:t>
            </a:r>
            <a:endParaRPr lang="hr-HR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r-HR" dirty="0" smtClean="0"/>
              <a:t>Četiri su temeljna makroekonomska cilja tržišnih ekonomija:</a:t>
            </a:r>
          </a:p>
          <a:p>
            <a:pPr lvl="1"/>
            <a:r>
              <a:rPr lang="hr-HR" dirty="0" smtClean="0"/>
              <a:t>Povećanje proizvodnej i održivi ekonomski rast</a:t>
            </a:r>
          </a:p>
          <a:p>
            <a:pPr lvl="1"/>
            <a:r>
              <a:rPr lang="hr-HR" dirty="0" smtClean="0"/>
              <a:t>Povećanje zaposlenosti</a:t>
            </a:r>
          </a:p>
          <a:p>
            <a:pPr lvl="1"/>
            <a:r>
              <a:rPr lang="hr-HR" dirty="0" smtClean="0"/>
              <a:t>Stabilnost cijena</a:t>
            </a:r>
          </a:p>
          <a:p>
            <a:pPr lvl="1"/>
            <a:r>
              <a:rPr lang="hr-HR" dirty="0" smtClean="0"/>
              <a:t>Održivi ekonomski odnosi s inozemstvom</a:t>
            </a: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hr-HR" dirty="0" smtClean="0"/>
              <a:t>Ekonomska politika je skup mjera koje poduzimaju nositelji ekonomske politike kako bi se postigli željeni učinci na gospodarstvo</a:t>
            </a:r>
          </a:p>
          <a:p>
            <a:r>
              <a:rPr lang="hr-HR" dirty="0" smtClean="0"/>
              <a:t>Instrument ekonomske politike je varijabla pod izravnom kontrolom nositelja ekonomske politike (npr. oporezivanje)</a:t>
            </a:r>
          </a:p>
          <a:p>
            <a:r>
              <a:rPr lang="hr-HR" dirty="0" smtClean="0"/>
              <a:t>Mjera ekonomske politike je način upotrebe instrumenta ek. Politike radi postizanja željenog ekonomskog cilja</a:t>
            </a:r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r-HR" b="1" dirty="0" smtClean="0"/>
              <a:t>Makroekonomske politike </a:t>
            </a:r>
            <a:r>
              <a:rPr lang="hr-HR" dirty="0" smtClean="0"/>
              <a:t>kojima država izravno djeluje na ekonomske procese kako bi ostvarila makroekonomske ciljeve su:</a:t>
            </a:r>
          </a:p>
          <a:p>
            <a:pPr lvl="1"/>
            <a:r>
              <a:rPr lang="hr-HR" dirty="0" smtClean="0"/>
              <a:t>Fiskalna politika</a:t>
            </a:r>
          </a:p>
          <a:p>
            <a:pPr lvl="1"/>
            <a:r>
              <a:rPr lang="hr-HR" dirty="0" smtClean="0"/>
              <a:t>Monetarna politika</a:t>
            </a:r>
          </a:p>
          <a:p>
            <a:pPr lvl="1"/>
            <a:r>
              <a:rPr lang="hr-HR" dirty="0" smtClean="0"/>
              <a:t>Politika dohotka</a:t>
            </a:r>
          </a:p>
          <a:p>
            <a:pPr lvl="1"/>
            <a:r>
              <a:rPr lang="hr-HR" dirty="0" smtClean="0"/>
              <a:t>Vanjskotrgovinska politika</a:t>
            </a:r>
          </a:p>
          <a:p>
            <a:pPr lvl="1"/>
            <a:r>
              <a:rPr lang="hr-HR" dirty="0" smtClean="0"/>
              <a:t>Politika deviznog tečaja </a:t>
            </a:r>
            <a:endParaRPr lang="hr-HR" dirty="0"/>
          </a:p>
          <a:p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r-HR" b="1" dirty="0" smtClean="0"/>
              <a:t>6.2. Fiskalna politika i njezini instrumenti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r-HR" dirty="0" smtClean="0"/>
              <a:t>Fiskalna politika je makroekonomska politika koju provodi država putem proračuna</a:t>
            </a:r>
          </a:p>
          <a:p>
            <a:r>
              <a:rPr lang="hr-HR" dirty="0" smtClean="0"/>
              <a:t>Fiskalnom politikom definira se način prikupljanja državnih prihoda (uglavnom oporezivanjem) i razina i namjena državnih rashoda (izdaci ili potrošnja države)</a:t>
            </a:r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r-HR" dirty="0" smtClean="0"/>
              <a:t>Glavni instrumenti fiskalne politike su:</a:t>
            </a:r>
          </a:p>
          <a:p>
            <a:endParaRPr lang="hr-HR" dirty="0"/>
          </a:p>
          <a:p>
            <a:pPr lvl="1"/>
            <a:r>
              <a:rPr lang="hr-HR" dirty="0" smtClean="0"/>
              <a:t>Državni prihodi (fiskalna politika najčešće djeluje povećavajući ili smanjujući razinu državne potrošnje)</a:t>
            </a:r>
          </a:p>
          <a:p>
            <a:pPr lvl="1"/>
            <a:endParaRPr lang="hr-HR" dirty="0"/>
          </a:p>
          <a:p>
            <a:pPr lvl="1"/>
            <a:r>
              <a:rPr lang="hr-HR" dirty="0" smtClean="0"/>
              <a:t>Državni rashodi (fiskalna politika najčešće djeluje povećavajući ili smanjujući razinu državne potrošnje)</a:t>
            </a:r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073427"/>
          </a:xfrm>
        </p:spPr>
        <p:txBody>
          <a:bodyPr>
            <a:normAutofit/>
          </a:bodyPr>
          <a:lstStyle/>
          <a:p>
            <a:r>
              <a:rPr lang="hr-HR" dirty="0" smtClean="0"/>
              <a:t>Fiskalna politika služi kao </a:t>
            </a:r>
            <a:r>
              <a:rPr lang="hr-HR" b="1" dirty="0" smtClean="0"/>
              <a:t>automatski stabilizator</a:t>
            </a:r>
            <a:r>
              <a:rPr lang="hr-HR" dirty="0" smtClean="0"/>
              <a:t> ekonomije i to kada u razdoblju ekonomskog rasta dolazi do porasta poreznih prihoda i smanjenja deficita (restriktivna fiskalna politika) kako bi se uspori ekonomski rast, te u razdobljima recesije kada se proračun slabije puni i dolazi do porasta deficita (fiskalna ekspanzija), a fiskalnom ekspanzijom dolazi do porasta ukupne potražnje i ublažavanja recesije i oporavka</a:t>
            </a:r>
            <a:endParaRPr 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b="1" dirty="0" smtClean="0"/>
              <a:t>6.3. Efikasnost poreznog sustava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hr-HR" dirty="0" smtClean="0"/>
              <a:t>Porezi su obavezna davanja pojedinaca i poduzeća koju nemaju unaprijed određenu namjenu i nisu protuusluga za izvršenu uslugu niti usporečeno dobro</a:t>
            </a:r>
          </a:p>
          <a:p>
            <a:r>
              <a:rPr lang="hr-HR" dirty="0" smtClean="0"/>
              <a:t>Porezi su glavni prihod državnog proračuna</a:t>
            </a:r>
          </a:p>
          <a:p>
            <a:r>
              <a:rPr lang="hr-HR" dirty="0" smtClean="0"/>
              <a:t>Porezni sustav temelji se na načelima: izdašnosti, pravednosti, neutralnosti, jednostavnosti, niskih operativnoh troškova i treba imati stabilizacijsko i razvojno djelovanje na gospodarstvo</a:t>
            </a:r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83</TotalTime>
  <Words>1045</Words>
  <Application>Microsoft Office PowerPoint</Application>
  <PresentationFormat>On-screen Show (4:3)</PresentationFormat>
  <Paragraphs>94</Paragraphs>
  <Slides>24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5" baseType="lpstr">
      <vt:lpstr>Office Theme</vt:lpstr>
      <vt:lpstr>6. CILJEVI, POLITIKE I INSTRUMENTI MAKROEKONOMIJE</vt:lpstr>
      <vt:lpstr>6.1. Makroekonomski ciljevi i politike</vt:lpstr>
      <vt:lpstr>Slide 3</vt:lpstr>
      <vt:lpstr>Slide 4</vt:lpstr>
      <vt:lpstr>Slide 5</vt:lpstr>
      <vt:lpstr>6.2. Fiskalna politika i njezini instrumenti</vt:lpstr>
      <vt:lpstr>Slide 7</vt:lpstr>
      <vt:lpstr>Slide 8</vt:lpstr>
      <vt:lpstr>6.3. Efikasnost poreznog sustava</vt:lpstr>
      <vt:lpstr>Slide 10</vt:lpstr>
      <vt:lpstr>Slide 11</vt:lpstr>
      <vt:lpstr>Slide 12</vt:lpstr>
      <vt:lpstr>6.4. Monetarna politika i njeni instrumenti</vt:lpstr>
      <vt:lpstr>6.5. Hrvatska narodna banka</vt:lpstr>
      <vt:lpstr>6.6. Politika dohotka</vt:lpstr>
      <vt:lpstr>6.7. Vanjskotrgovinska politika</vt:lpstr>
      <vt:lpstr>Slide 17</vt:lpstr>
      <vt:lpstr>6.8. Politika deviznog tečaja</vt:lpstr>
      <vt:lpstr>Slide 19</vt:lpstr>
      <vt:lpstr>6.9. Ekspanzivne i restriktivne mjere ekonomskih politika</vt:lpstr>
      <vt:lpstr>6.10. Poslovni ciklusi</vt:lpstr>
      <vt:lpstr>6.10. Poslovni ciklusi</vt:lpstr>
      <vt:lpstr>Slide 23</vt:lpstr>
      <vt:lpstr>Slide 24</vt:lpstr>
    </vt:vector>
  </TitlesOfParts>
  <Company>private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6. CILJEVI, POLITIKE I INSTRUMENTI MAKROEKONOMIJE</dc:title>
  <dc:creator>ivan</dc:creator>
  <cp:lastModifiedBy>Mare</cp:lastModifiedBy>
  <cp:revision>18</cp:revision>
  <dcterms:created xsi:type="dcterms:W3CDTF">2012-01-21T17:33:35Z</dcterms:created>
  <dcterms:modified xsi:type="dcterms:W3CDTF">2014-03-02T10:00:18Z</dcterms:modified>
</cp:coreProperties>
</file>